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8" r:id="rId2"/>
    <p:sldId id="257" r:id="rId3"/>
    <p:sldId id="260" r:id="rId4"/>
    <p:sldId id="259" r:id="rId5"/>
    <p:sldId id="261" r:id="rId6"/>
    <p:sldId id="269" r:id="rId7"/>
    <p:sldId id="262" r:id="rId8"/>
    <p:sldId id="263" r:id="rId9"/>
    <p:sldId id="267" r:id="rId10"/>
    <p:sldId id="264" r:id="rId11"/>
    <p:sldId id="266" r:id="rId12"/>
    <p:sldId id="265" r:id="rId13"/>
    <p:sldId id="268" r:id="rId14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FFFF"/>
    <a:srgbClr val="FFFF99"/>
    <a:srgbClr val="FFCC00"/>
    <a:srgbClr val="FF0000"/>
    <a:srgbClr val="FFCCFF"/>
    <a:srgbClr val="990033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81" autoAdjust="0"/>
    <p:restoredTop sz="94660"/>
  </p:normalViewPr>
  <p:slideViewPr>
    <p:cSldViewPr>
      <p:cViewPr varScale="1">
        <p:scale>
          <a:sx n="74" d="100"/>
          <a:sy n="74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6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D2998-C10B-4CD9-810D-413D9A3AD5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452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9D22F-4A42-4FE1-A9DF-E0DA4C45DC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263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0A5C2-BD2E-489E-92D7-83E605F14E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94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02ED5-7D2C-4265-AA30-C77571F1D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706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7FF1B-D427-4EA2-A58F-2E293C940B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56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938D1-0832-4A0B-BD6F-0F1ED9A7C1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159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39C2D-1695-4DEE-A685-ADA121197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66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E6548-307D-4DC2-A2BF-5F5FE31B2B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993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42446-B8EE-484B-9D6C-36493FFC0C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45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7D24F-F31D-4DF3-A408-391E060CCB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54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32BB9-C2D8-46B5-A411-1B320C42A4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859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65273-B303-4D9A-8BE0-2AC294169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975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37621520-EDD3-49BC-B31F-AE21E3569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9" r:id="rId2"/>
    <p:sldLayoutId id="2147483687" r:id="rId3"/>
    <p:sldLayoutId id="2147483680" r:id="rId4"/>
    <p:sldLayoutId id="2147483688" r:id="rId5"/>
    <p:sldLayoutId id="2147483681" r:id="rId6"/>
    <p:sldLayoutId id="2147483682" r:id="rId7"/>
    <p:sldLayoutId id="2147483689" r:id="rId8"/>
    <p:sldLayoutId id="2147483683" r:id="rId9"/>
    <p:sldLayoutId id="2147483684" r:id="rId10"/>
    <p:sldLayoutId id="2147483685" r:id="rId11"/>
    <p:sldLayoutId id="214748369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 ?><Relationships xmlns="http://schemas.openxmlformats.org/package/2006/relationships"><Relationship Id="rId3" Target="../media/image12.jpeg" Type="http://schemas.openxmlformats.org/officeDocument/2006/relationships/image"/><Relationship Id="rId2" Target="../media/image11.png" Type="http://schemas.openxmlformats.org/officeDocument/2006/relationships/image"/><Relationship Id="rId1" Target="../slideLayouts/slideLayout12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6"/>
          <p:cNvSpPr>
            <a:spLocks noChangeArrowheads="1" noChangeShapeType="1" noTextEdit="1"/>
          </p:cNvSpPr>
          <p:nvPr/>
        </p:nvSpPr>
        <p:spPr bwMode="auto">
          <a:xfrm>
            <a:off x="5148263" y="4221163"/>
            <a:ext cx="2590800" cy="1123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993366"/>
                    </a:gs>
                    <a:gs pos="100000">
                      <a:srgbClr val="FFCCFF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История 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993366"/>
                    </a:gs>
                    <a:gs pos="100000">
                      <a:srgbClr val="FFCCFF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России</a:t>
            </a:r>
          </a:p>
        </p:txBody>
      </p:sp>
      <p:sp>
        <p:nvSpPr>
          <p:cNvPr id="7171" name="WordArt 7"/>
          <p:cNvSpPr>
            <a:spLocks noChangeArrowheads="1" noChangeShapeType="1" noTextEdit="1"/>
          </p:cNvSpPr>
          <p:nvPr/>
        </p:nvSpPr>
        <p:spPr bwMode="auto">
          <a:xfrm>
            <a:off x="1795463" y="4335463"/>
            <a:ext cx="1981200" cy="895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993366"/>
                    </a:gs>
                    <a:gs pos="100000">
                      <a:srgbClr val="FFCCFF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XX </a:t>
            </a:r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993366"/>
                    </a:gs>
                    <a:gs pos="100000">
                      <a:srgbClr val="FFCCFF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век</a:t>
            </a:r>
          </a:p>
        </p:txBody>
      </p:sp>
      <p:sp>
        <p:nvSpPr>
          <p:cNvPr id="7172" name="WordArt 10"/>
          <p:cNvSpPr>
            <a:spLocks noChangeArrowheads="1" noChangeShapeType="1" noTextEdit="1"/>
          </p:cNvSpPr>
          <p:nvPr/>
        </p:nvSpPr>
        <p:spPr bwMode="auto">
          <a:xfrm>
            <a:off x="1258888" y="1196975"/>
            <a:ext cx="6769100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Monotype Corsiva"/>
              </a:rPr>
              <a:t>Распад СССР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827088" y="1052513"/>
            <a:ext cx="7632700" cy="4968875"/>
          </a:xfrm>
          <a:gradFill rotWithShape="1">
            <a:gsLst>
              <a:gs pos="0">
                <a:srgbClr val="47182F"/>
              </a:gs>
              <a:gs pos="50000">
                <a:srgbClr val="993366"/>
              </a:gs>
              <a:gs pos="100000">
                <a:srgbClr val="47182F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ru-RU" sz="4000" b="1" smtClean="0">
                <a:solidFill>
                  <a:srgbClr val="FFFF99"/>
                </a:solidFill>
                <a:latin typeface="Monotype Corsiva" pitchFamily="66" charset="0"/>
              </a:rPr>
              <a:t>1.Обострение национального вопроса.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ru-RU" sz="4000" b="1" smtClean="0">
                <a:solidFill>
                  <a:srgbClr val="FFFF99"/>
                </a:solidFill>
                <a:latin typeface="Monotype Corsiva" pitchFamily="66" charset="0"/>
              </a:rPr>
              <a:t>2.Межнациональные конфликты.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ru-RU" sz="4000" b="1" smtClean="0">
                <a:solidFill>
                  <a:srgbClr val="FFFF99"/>
                </a:solidFill>
                <a:latin typeface="Monotype Corsiva" pitchFamily="66" charset="0"/>
              </a:rPr>
              <a:t>3.Выборы 1990 г.в союзных республиках.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ru-RU" sz="4000" b="1" smtClean="0">
                <a:solidFill>
                  <a:srgbClr val="FFFF99"/>
                </a:solidFill>
                <a:latin typeface="Monotype Corsiva" pitchFamily="66" charset="0"/>
              </a:rPr>
              <a:t>4.Разработка Союзного договора.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ru-RU" sz="4000" b="1" smtClean="0">
                <a:solidFill>
                  <a:srgbClr val="FFFF99"/>
                </a:solidFill>
                <a:latin typeface="Monotype Corsiva" pitchFamily="66" charset="0"/>
              </a:rPr>
              <a:t>5.Август 1991 г.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ru-RU" sz="4000" b="1" smtClean="0">
                <a:solidFill>
                  <a:srgbClr val="FFFF99"/>
                </a:solidFill>
                <a:latin typeface="Monotype Corsiva" pitchFamily="66" charset="0"/>
              </a:rPr>
              <a:t>6.Распад СССР.</a:t>
            </a:r>
          </a:p>
        </p:txBody>
      </p:sp>
      <p:sp>
        <p:nvSpPr>
          <p:cNvPr id="3077" name="Rectangle 19"/>
          <p:cNvSpPr>
            <a:spLocks noChangeArrowheads="1"/>
          </p:cNvSpPr>
          <p:nvPr/>
        </p:nvSpPr>
        <p:spPr bwMode="auto">
          <a:xfrm>
            <a:off x="971600" y="282346"/>
            <a:ext cx="7667625" cy="5762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План урока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404938" y="1052513"/>
            <a:ext cx="6623050" cy="4464050"/>
          </a:xfrm>
          <a:gradFill rotWithShape="1">
            <a:gsLst>
              <a:gs pos="0">
                <a:srgbClr val="47182F"/>
              </a:gs>
              <a:gs pos="50000">
                <a:srgbClr val="993366"/>
              </a:gs>
              <a:gs pos="100000">
                <a:srgbClr val="47182F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rtlCol="0">
            <a:normAutofit fontScale="92500" lnSpcReduction="10000"/>
          </a:bodyPr>
          <a:lstStyle/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8000" i="1" dirty="0" smtClean="0">
                <a:solidFill>
                  <a:srgbClr val="FFFF99"/>
                </a:solidFill>
                <a:latin typeface="Monotype Corsiva" pitchFamily="66" charset="0"/>
              </a:rPr>
              <a:t>Почему </a:t>
            </a:r>
            <a:r>
              <a:rPr lang="ru-RU" sz="8000" i="1" dirty="0" err="1" smtClean="0">
                <a:solidFill>
                  <a:srgbClr val="FFFF99"/>
                </a:solidFill>
                <a:latin typeface="Monotype Corsiva" pitchFamily="66" charset="0"/>
              </a:rPr>
              <a:t>М.Горбачеву</a:t>
            </a:r>
            <a:r>
              <a:rPr lang="ru-RU" sz="8000" i="1" dirty="0" smtClean="0">
                <a:solidFill>
                  <a:srgbClr val="FFFF99"/>
                </a:solidFill>
                <a:latin typeface="Monotype Corsiva" pitchFamily="66" charset="0"/>
              </a:rPr>
              <a:t> не удалось спасти СССР? 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368425" y="188913"/>
            <a:ext cx="7667625" cy="5762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Задание на урок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03800" y="476250"/>
            <a:ext cx="4105275" cy="6337300"/>
          </a:xfrm>
          <a:gradFill rotWithShape="1">
            <a:gsLst>
              <a:gs pos="0">
                <a:srgbClr val="47182F"/>
              </a:gs>
              <a:gs pos="50000">
                <a:srgbClr val="993366"/>
              </a:gs>
              <a:gs pos="100000">
                <a:srgbClr val="47182F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b="1" smtClean="0">
                <a:solidFill>
                  <a:srgbClr val="FFFF99"/>
                </a:solidFill>
              </a:rPr>
              <a:t>Демократизация общества привела к обострению межнациональных проб-лем.В н.1986 г.в Якутии студенты устроили демо-нстрацию под лозунгом «Якутия-для якутов».В декабре прошли массо-вые беспорядки в Казах- стане вызванные заме-ной на посту 1 секретаря ЦК Д.Кунаева на Г.Кол-бина.Серьезное недово-льство в Узбекистане вы звало расследование кор рупции среди национа-льного руководства.Наи-более остро националь-ный вопрос встал в За-кавказье. 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368425" y="44450"/>
            <a:ext cx="7667625" cy="4333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ru-RU" sz="32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1.Обострение национального вопроса.</a:t>
            </a: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1331913" y="5891213"/>
            <a:ext cx="3575050" cy="777875"/>
          </a:xfrm>
          <a:prstGeom prst="rect">
            <a:avLst/>
          </a:prstGeom>
          <a:solidFill>
            <a:srgbClr val="FFCCFF"/>
          </a:soli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Д.А.Кунаев-1-й секретарь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ЦК компартии Казахстана.</a:t>
            </a:r>
          </a:p>
        </p:txBody>
      </p:sp>
      <p:pic>
        <p:nvPicPr>
          <p:cNvPr id="10245" name="Picture 11" descr="pic8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692150"/>
            <a:ext cx="3502025" cy="4881563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31913" y="3573463"/>
            <a:ext cx="7777162" cy="3240087"/>
          </a:xfrm>
          <a:gradFill rotWithShape="1">
            <a:gsLst>
              <a:gs pos="0">
                <a:srgbClr val="47182F"/>
              </a:gs>
              <a:gs pos="50000">
                <a:srgbClr val="993366"/>
              </a:gs>
              <a:gs pos="100000">
                <a:srgbClr val="47182F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FFFF99"/>
                </a:solidFill>
              </a:rPr>
              <a:t>В 1987 г.армянское население Нагорного Карабаха потребовало передать эту АССР в состав Армении. Центр пообещал рассмотреть этот вопрос.В ответ начались расправы над армянами в Сумгаите(Азер байджан).М.Горбачев отдал приказ ввести в город войска и объявил там комендантский час.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FFFF99"/>
                </a:solidFill>
              </a:rPr>
              <a:t>В 1988 г. В Прибалтике возникли Народные фронты. Сначала они поддерживали перестройку, но затем объявили о намерении выйти из состава СССР.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368425" y="44450"/>
            <a:ext cx="7667625" cy="4333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2.Межнациональные конфликты</a:t>
            </a: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1403350" y="1341438"/>
            <a:ext cx="2690813" cy="1387475"/>
          </a:xfrm>
          <a:prstGeom prst="rect">
            <a:avLst/>
          </a:prstGeom>
          <a:solidFill>
            <a:srgbClr val="FFCCFF"/>
          </a:soli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Раздача продуктов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питания беженцам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из Нагорного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Карабаха.</a:t>
            </a:r>
          </a:p>
        </p:txBody>
      </p:sp>
      <p:pic>
        <p:nvPicPr>
          <p:cNvPr id="11269" name="Picture 10" descr="im_f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549275"/>
            <a:ext cx="4679950" cy="2967038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31913" y="3573463"/>
            <a:ext cx="7777162" cy="3240087"/>
          </a:xfrm>
          <a:gradFill rotWithShape="1">
            <a:gsLst>
              <a:gs pos="0">
                <a:srgbClr val="47182F"/>
              </a:gs>
              <a:gs pos="50000">
                <a:srgbClr val="993366"/>
              </a:gs>
              <a:gs pos="100000">
                <a:srgbClr val="47182F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FFFF99"/>
                </a:solidFill>
              </a:rPr>
              <a:t>Вскоре государственными были объявлены местные языки. примеру прибалтов попытались последо-вать на Украине, Белоруссии, Молдавии.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FFFF99"/>
                </a:solidFill>
              </a:rPr>
              <a:t>В Закавказье национальные конфликты приобрели внутренний характер.Здесь появилась угроза исла-мского фундаментализма. В Якутии,Башкирии,Та-тарии, требовали сделать республики союзными. Местные лидеры повсеместно делали упор на то, что их республики «кормят» Россию.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368425" y="44450"/>
            <a:ext cx="7667625" cy="4333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2.Межнациональные конфликты</a:t>
            </a:r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1908175" y="1341438"/>
            <a:ext cx="2286000" cy="1387475"/>
          </a:xfrm>
          <a:prstGeom prst="rect">
            <a:avLst/>
          </a:prstGeom>
          <a:solidFill>
            <a:srgbClr val="FFCCFF"/>
          </a:soli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А.Бразаускас-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1-й секретарь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ЦК компартии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Литовской ССР.</a:t>
            </a:r>
          </a:p>
        </p:txBody>
      </p:sp>
      <p:pic>
        <p:nvPicPr>
          <p:cNvPr id="7175" name="Picture 7" descr="brazausk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549275"/>
            <a:ext cx="3887787" cy="2916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31913" y="3716338"/>
            <a:ext cx="7777162" cy="3097212"/>
          </a:xfrm>
          <a:gradFill rotWithShape="1">
            <a:gsLst>
              <a:gs pos="0">
                <a:srgbClr val="47182F"/>
              </a:gs>
              <a:gs pos="50000">
                <a:srgbClr val="993366"/>
              </a:gs>
              <a:gs pos="100000">
                <a:srgbClr val="47182F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b="1" smtClean="0">
                <a:solidFill>
                  <a:srgbClr val="FFFF99"/>
                </a:solidFill>
              </a:rPr>
              <a:t>Местное партийное руководство поддержало нацио-налистические движения ради сохранения власти. Весной 1990 г.состоялись выборы в союзных респу-бликах.Вновь избранные руководители объявили о сувернитете.Горбачев сначала отреагировал на «па рад сувернитетов» отрицательно.В отношении Лит вы были предприняты экономические санкции,но ей помогли США,Франция,ФРГ.В этих условиях началась разработка нового Союзного договора.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368425" y="44450"/>
            <a:ext cx="7667625" cy="4333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3.Выборы 1990 </a:t>
            </a:r>
            <a:r>
              <a:rPr lang="ru-RU" sz="3200" b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г.в</a:t>
            </a:r>
            <a:r>
              <a:rPr lang="ru-RU" sz="3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 союзных республиках</a:t>
            </a: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1849438" y="1714500"/>
            <a:ext cx="2217737" cy="777875"/>
          </a:xfrm>
          <a:prstGeom prst="rect">
            <a:avLst/>
          </a:prstGeom>
          <a:solidFill>
            <a:srgbClr val="FFCCFF"/>
          </a:soli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Ф.Миттеран и 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В.Ландсбергис.</a:t>
            </a:r>
          </a:p>
        </p:txBody>
      </p:sp>
      <p:pic>
        <p:nvPicPr>
          <p:cNvPr id="8199" name="Picture 7" descr="landsbergis2"/>
          <p:cNvPicPr>
            <a:picLocks noChangeAspect="1" noChangeArrowheads="1"/>
          </p:cNvPicPr>
          <p:nvPr/>
        </p:nvPicPr>
        <p:blipFill>
          <a:blip r:embed="rId2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549275"/>
            <a:ext cx="4279900" cy="30781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31913" y="3644900"/>
            <a:ext cx="7777162" cy="3168650"/>
          </a:xfrm>
          <a:gradFill rotWithShape="1">
            <a:gsLst>
              <a:gs pos="0">
                <a:srgbClr val="47182F"/>
              </a:gs>
              <a:gs pos="50000">
                <a:srgbClr val="993366"/>
              </a:gs>
              <a:gs pos="100000">
                <a:srgbClr val="47182F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FFFF99"/>
                </a:solidFill>
              </a:rPr>
              <a:t>Против его пересмотра выступили большинство чле-нов высшего руководства страны.горбачев начал борьбу с ними используя Председателя ВС РСФСР Ельцина.Главной идей нового договора было пре-доставление республикам широких экономических полномочий.В это время Литва принимала законы обеспечивавшие ее независимость.В январе 1991 г. Горбачев предъявил ультиматум.Это вызвало сты чки в результате которых погибло 14 человек.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368425" y="44450"/>
            <a:ext cx="7667625" cy="4333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4.Разработка Союзного договора</a:t>
            </a:r>
          </a:p>
        </p:txBody>
      </p:sp>
      <p:sp>
        <p:nvSpPr>
          <p:cNvPr id="14340" name="Text Box 10"/>
          <p:cNvSpPr txBox="1">
            <a:spLocks noChangeArrowheads="1"/>
          </p:cNvSpPr>
          <p:nvPr/>
        </p:nvSpPr>
        <p:spPr bwMode="auto">
          <a:xfrm>
            <a:off x="1331913" y="1484313"/>
            <a:ext cx="2936875" cy="1082675"/>
          </a:xfrm>
          <a:prstGeom prst="rect">
            <a:avLst/>
          </a:prstGeom>
          <a:solidFill>
            <a:srgbClr val="FFCCFF"/>
          </a:soli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М.Горбачев голосует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на референдуме.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Март 1991 г.</a:t>
            </a:r>
            <a:endParaRPr lang="ru-RU"/>
          </a:p>
        </p:txBody>
      </p:sp>
      <p:pic>
        <p:nvPicPr>
          <p:cNvPr id="9223" name="Picture 11" descr="8"/>
          <p:cNvPicPr>
            <a:picLocks noChangeAspect="1" noChangeArrowheads="1"/>
          </p:cNvPicPr>
          <p:nvPr/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4356100" y="534988"/>
            <a:ext cx="4572000" cy="3038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31913" y="3644900"/>
            <a:ext cx="7777162" cy="3168650"/>
          </a:xfrm>
          <a:gradFill rotWithShape="1">
            <a:gsLst>
              <a:gs pos="0">
                <a:srgbClr val="47182F"/>
              </a:gs>
              <a:gs pos="50000">
                <a:srgbClr val="993366"/>
              </a:gs>
              <a:gs pos="100000">
                <a:srgbClr val="47182F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FFFF99"/>
                </a:solidFill>
              </a:rPr>
              <a:t>17 марта прошел референдум на котором 76 % насе-ления высказались за сохранение Союза.Летом 1991 г. Б.Ельцин был избран президентом РСФСР. Он предложил республикам брать сувернитета сто- лько,сколько они «смогут съесть».М.Горбачев соб- рал представителей республик в Ново-Огарево и согласившись со всеми условиями и требованиями смог подготовить проект Договора.Он предусмат- ривал создание конфедерации.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368425" y="44450"/>
            <a:ext cx="7667625" cy="4333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2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4.Разработка Союзного договора.</a:t>
            </a:r>
          </a:p>
        </p:txBody>
      </p:sp>
      <p:sp>
        <p:nvSpPr>
          <p:cNvPr id="15364" name="Text Box 13"/>
          <p:cNvSpPr txBox="1">
            <a:spLocks noChangeArrowheads="1"/>
          </p:cNvSpPr>
          <p:nvPr/>
        </p:nvSpPr>
        <p:spPr bwMode="auto">
          <a:xfrm>
            <a:off x="1476375" y="1554163"/>
            <a:ext cx="3028950" cy="1082675"/>
          </a:xfrm>
          <a:prstGeom prst="rect">
            <a:avLst/>
          </a:prstGeom>
          <a:solidFill>
            <a:srgbClr val="FFCCFF"/>
          </a:soli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М.Горбачев и лидеры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союзных республик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В Ново-Огарево.</a:t>
            </a:r>
            <a:endParaRPr lang="ru-RU"/>
          </a:p>
        </p:txBody>
      </p:sp>
      <p:pic>
        <p:nvPicPr>
          <p:cNvPr id="15365" name="Picture 14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71500"/>
            <a:ext cx="4176713" cy="3021013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31913" y="3644900"/>
            <a:ext cx="7777162" cy="3168650"/>
          </a:xfrm>
          <a:gradFill rotWithShape="1">
            <a:gsLst>
              <a:gs pos="0">
                <a:srgbClr val="47182F"/>
              </a:gs>
              <a:gs pos="50000">
                <a:srgbClr val="993366"/>
              </a:gs>
              <a:gs pos="100000">
                <a:srgbClr val="47182F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ru-RU" b="1" smtClean="0">
                <a:solidFill>
                  <a:srgbClr val="FFFF99"/>
                </a:solidFill>
              </a:rPr>
              <a:t>Но часть высшкго руководства станы была против проекта.В отсутствие Горбачева м Москве в ночь на 19 августа был создан ГКЧП.Он ввел в ряде рай онов страны ЧП,запретил оппозиционные партии, установил цензуру, ввел войска в Москву и т.д.Но 20 августа ВС РСФСР объявил действия ГКЧП государственным переворотом и признал их неза-конными.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368425" y="44450"/>
            <a:ext cx="7667625" cy="4333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2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5.Август 1991 г.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1905000" y="1714500"/>
            <a:ext cx="2019300" cy="777875"/>
          </a:xfrm>
          <a:prstGeom prst="rect">
            <a:avLst/>
          </a:prstGeom>
          <a:solidFill>
            <a:srgbClr val="FFCCFF"/>
          </a:soli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ГКЧП.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Плакат 1991 г.</a:t>
            </a:r>
          </a:p>
        </p:txBody>
      </p:sp>
      <p:pic>
        <p:nvPicPr>
          <p:cNvPr id="16389" name="Picture 7" descr="6"/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541338"/>
            <a:ext cx="4248150" cy="304641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31913" y="3644900"/>
            <a:ext cx="7777162" cy="3168650"/>
          </a:xfrm>
          <a:gradFill rotWithShape="1">
            <a:gsLst>
              <a:gs pos="0">
                <a:srgbClr val="47182F"/>
              </a:gs>
              <a:gs pos="50000">
                <a:srgbClr val="993366"/>
              </a:gs>
              <a:gs pos="100000">
                <a:srgbClr val="47182F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FFFF99"/>
                </a:solidFill>
              </a:rPr>
              <a:t>По призыву Ельцина тысячи москвичей собрались у здания Белого дома, чтобы предотвратить его штурм.21 августа ВС РСФСР поддержал руководс-тво республики.в тот же день Горбачев возвратил-ся в Москву, а члены КГЧП были арестованы.25 августа М.Горбачев собрал ВС СССР и добился от его депутатов решения о самороспуске.В конце ав-густа все союзные республики объявили о своей полной независимости. 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368425" y="44450"/>
            <a:ext cx="7667625" cy="4333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2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5.Август 1991 г.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828800" y="1554163"/>
            <a:ext cx="2179638" cy="1082675"/>
          </a:xfrm>
          <a:prstGeom prst="rect">
            <a:avLst/>
          </a:prstGeom>
          <a:solidFill>
            <a:srgbClr val="FFCCFF"/>
          </a:soli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Б.Ельцин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у Белого Дома.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Август 1991 г.</a:t>
            </a:r>
          </a:p>
        </p:txBody>
      </p:sp>
      <p:pic>
        <p:nvPicPr>
          <p:cNvPr id="17413" name="Picture 8" descr="yeltsin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546100"/>
            <a:ext cx="4176712" cy="304482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31913" y="3644900"/>
            <a:ext cx="7777162" cy="3168650"/>
          </a:xfrm>
          <a:gradFill rotWithShape="1">
            <a:gsLst>
              <a:gs pos="0">
                <a:srgbClr val="47182F"/>
              </a:gs>
              <a:gs pos="50000">
                <a:srgbClr val="993366"/>
              </a:gs>
              <a:gs pos="100000">
                <a:srgbClr val="47182F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FFFF99"/>
                </a:solidFill>
              </a:rPr>
              <a:t>5 сентября был сформирован Государственный совет из лидеров союзных республик.6 сентября он приз-нал независимость прибалтийских республик. М. Горбачев попытался возобновить работу над Союз ным договором, но лидеры России,Украины и Бе-лоруссии за его спиной 8 декабря в Беловежской пуще подписали соглашение о денонсации Союзно-го договора 1922 г. 25 декабря 1991 г. М.Горбачев объявил о своей отставке.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368425" y="44450"/>
            <a:ext cx="7667625" cy="4333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2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6.Распад СССР.</a:t>
            </a: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1547813" y="1000125"/>
            <a:ext cx="2605087" cy="1997075"/>
          </a:xfrm>
          <a:prstGeom prst="rect">
            <a:avLst/>
          </a:prstGeom>
          <a:solidFill>
            <a:srgbClr val="FFCCFF"/>
          </a:soli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Л.Кравчук,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В.Шушкевич и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Б.Ельцин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после подписания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Беловежских</a:t>
            </a:r>
          </a:p>
          <a:p>
            <a:pPr algn="ctr" eaLnBrk="1" hangingPunct="1"/>
            <a:r>
              <a:rPr lang="ru-RU" sz="2000">
                <a:solidFill>
                  <a:srgbClr val="990033"/>
                </a:solidFill>
              </a:rPr>
              <a:t>соглашений.</a:t>
            </a:r>
          </a:p>
        </p:txBody>
      </p:sp>
      <p:pic>
        <p:nvPicPr>
          <p:cNvPr id="18437" name="Picture 7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549275"/>
            <a:ext cx="4465637" cy="3040063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475656" y="5445224"/>
            <a:ext cx="5832648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2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М.С. </a:t>
            </a:r>
            <a:r>
              <a:rPr lang="ru-RU" sz="2000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Горбачев</a:t>
            </a:r>
            <a:r>
              <a:rPr lang="ru-RU" sz="2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после отставки.</a:t>
            </a:r>
          </a:p>
          <a:p>
            <a:pPr algn="ctr" eaLnBrk="1" hangingPunct="1">
              <a:defRPr/>
            </a:pPr>
            <a:r>
              <a:rPr lang="ru-RU" sz="2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25 декабря 1991 г.</a:t>
            </a:r>
          </a:p>
        </p:txBody>
      </p:sp>
      <p:pic>
        <p:nvPicPr>
          <p:cNvPr id="14343" name="Picture 8" descr="gorb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237" y="980728"/>
            <a:ext cx="2736304" cy="42675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ca6bf3abc8c515d48857a5c5328843bb275e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376</TotalTime>
  <Words>657</Words>
  <Application>Microsoft Office PowerPoint</Application>
  <PresentationFormat>Экран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Impact</vt:lpstr>
      <vt:lpstr>Times New Roman</vt:lpstr>
      <vt:lpstr>Calibri</vt:lpstr>
      <vt:lpstr>Monotype Corsiva</vt:lpstr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школа 46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Чернов Алексей Иванович</dc:creator>
  <cp:lastModifiedBy>Олег</cp:lastModifiedBy>
  <cp:revision>73</cp:revision>
  <dcterms:created xsi:type="dcterms:W3CDTF">2002-02-20T17:26:30Z</dcterms:created>
  <dcterms:modified xsi:type="dcterms:W3CDTF">2012-09-06T08:57:43Z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823357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  <property fmtid="{D5CDD505-2E9C-101B-9397-08002B2CF9AE}" name="NXTAG2" pid="5">
    <vt:lpwstr>000800be500000000000010250300207f7000400038000</vt:lpwstr>
  </property>
</Properties>
</file>